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2" r:id="rId12"/>
    <p:sldId id="11088013" r:id="rId13"/>
    <p:sldId id="11088014" r:id="rId14"/>
    <p:sldId id="11088015" r:id="rId15"/>
    <p:sldId id="11088017" r:id="rId16"/>
    <p:sldId id="11088016" r:id="rId17"/>
    <p:sldId id="11088018" r:id="rId18"/>
    <p:sldId id="11088019" r:id="rId19"/>
    <p:sldId id="11088020" r:id="rId20"/>
    <p:sldId id="11088021" r:id="rId21"/>
    <p:sldId id="11088022" r:id="rId22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2730933" y="3463798"/>
            <a:ext cx="18922132" cy="2564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1390"/>
              </a:lnSpc>
            </a:pPr>
            <a:r>
              <a:rPr lang="en-US" altLang="zh-CN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</a:t>
            </a:r>
            <a:r>
              <a:rPr lang="zh-CN" altLang="en-US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的那点事</a:t>
            </a:r>
            <a:endParaRPr lang="zh-CN" altLang="en-US" sz="20000" b="0" i="0" u="none" spc="0" dirty="0">
              <a:solidFill>
                <a:srgbClr val="FFFFFF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96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2" name="文本"/>
          <p:cNvSpPr>
            <a:spLocks noGrp="1"/>
          </p:cNvSpPr>
          <p:nvPr>
            <p:ph type="ctrTitle"/>
          </p:nvPr>
        </p:nvSpPr>
        <p:spPr>
          <a:xfrm>
            <a:off x="11223928" y="9379236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kumimoji="1" lang="en-US" altLang="zh-CN" sz="3600" dirty="0">
                <a:solidFill>
                  <a:srgbClr val="000000"/>
                </a:solidFill>
              </a:rPr>
              <a:t>AndyHoo</a:t>
            </a:r>
            <a:endParaRPr kumimoji="1" lang="en-US" altLang="zh-CN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219710" y="850900"/>
            <a:ext cx="12546965" cy="5876925"/>
          </a:xfrm>
          <a:prstGeom prst="rect">
            <a:avLst/>
          </a:prstGeom>
        </p:spPr>
      </p:pic>
      <p:sp>
        <p:nvSpPr>
          <p:cNvPr id="1499" name="文本"/>
          <p:cNvSpPr>
            <a:spLocks noGrp="1"/>
          </p:cNvSpPr>
          <p:nvPr>
            <p:ph type="ctrTitle"/>
          </p:nvPr>
        </p:nvSpPr>
        <p:spPr>
          <a:xfrm>
            <a:off x="2520906" y="439961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83" name="文本"/>
          <p:cNvSpPr>
            <a:spLocks noGrp="1"/>
          </p:cNvSpPr>
          <p:nvPr>
            <p:ph type="ctrTitle"/>
          </p:nvPr>
        </p:nvSpPr>
        <p:spPr>
          <a:xfrm>
            <a:off x="5348605" y="988695"/>
            <a:ext cx="1864995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HEAP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713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0088245" y="6871970"/>
            <a:ext cx="13710920" cy="6422390"/>
          </a:xfrm>
          <a:prstGeom prst="rect">
            <a:avLst/>
          </a:prstGeom>
        </p:spPr>
      </p:pic>
      <p:sp>
        <p:nvSpPr>
          <p:cNvPr id="9722" name="文本"/>
          <p:cNvSpPr>
            <a:spLocks noGrp="1"/>
          </p:cNvSpPr>
          <p:nvPr>
            <p:ph type="ctrTitle"/>
          </p:nvPr>
        </p:nvSpPr>
        <p:spPr>
          <a:xfrm>
            <a:off x="15004415" y="7299325"/>
            <a:ext cx="3637280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VM STACK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3" name="图片 2" descr="he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1891665"/>
            <a:ext cx="10058400" cy="3547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01370" y="1891665"/>
            <a:ext cx="10060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	1.</a:t>
            </a:r>
            <a:r>
              <a:rPr lang="zh-CN" altLang="en-US"/>
              <a:t>年轻代</a:t>
            </a:r>
            <a:r>
              <a:rPr lang="en-US" altLang="zh-CN"/>
              <a:t>: </a:t>
            </a:r>
            <a:r>
              <a:rPr lang="zh-CN" altLang="en-US"/>
              <a:t>①</a:t>
            </a:r>
            <a:r>
              <a:rPr lang="en-US" altLang="zh-CN"/>
              <a:t>.Eden  </a:t>
            </a:r>
            <a:r>
              <a:rPr lang="zh-CN" altLang="en-US"/>
              <a:t>②</a:t>
            </a:r>
            <a:r>
              <a:rPr lang="en-US" altLang="zh-CN"/>
              <a:t>.From Survivor </a:t>
            </a:r>
            <a:r>
              <a:rPr lang="zh-CN" altLang="en-US"/>
              <a:t>③</a:t>
            </a:r>
            <a:r>
              <a:rPr lang="en-US" altLang="zh-CN"/>
              <a:t>.To Survivor</a:t>
            </a:r>
            <a:endParaRPr lang="zh-CN" altLang="en-US"/>
          </a:p>
          <a:p>
            <a:r>
              <a:rPr lang="zh-CN" altLang="en-US"/>
              <a:t>        </a:t>
            </a:r>
            <a:r>
              <a:rPr lang="en-US" altLang="zh-CN"/>
              <a:t>	2.</a:t>
            </a:r>
            <a:r>
              <a:rPr lang="zh-CN" altLang="en-US"/>
              <a:t>老年代</a:t>
            </a:r>
            <a:r>
              <a:rPr lang="en-US" altLang="zh-CN"/>
              <a:t>: Tenured Space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采用分代收集算法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  <p:pic>
        <p:nvPicPr>
          <p:cNvPr id="5" name="图片 4" descr="jvm_st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025" y="8084185"/>
            <a:ext cx="10260965" cy="4458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305" y="9067800"/>
            <a:ext cx="100609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 </a:t>
            </a:r>
            <a:r>
              <a:rPr lang="zh-CN" altLang="en-US"/>
              <a:t>栈帧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过程</a:t>
            </a:r>
            <a:r>
              <a:rPr lang="en-US" altLang="zh-CN"/>
              <a:t>: </a:t>
            </a:r>
            <a:r>
              <a:rPr lang="zh-CN" altLang="en-US"/>
              <a:t>每个 方法被执行的时候都会在</a:t>
            </a:r>
            <a:r>
              <a:rPr lang="en-US" altLang="zh-CN"/>
              <a:t>vm stack</a:t>
            </a:r>
            <a:r>
              <a:rPr lang="zh-CN" altLang="en-US"/>
              <a:t>中创建一个栈帧，方法被执行的过程就是对应栈帧的从入栈到出栈的过程。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存放</a:t>
            </a:r>
            <a:r>
              <a:rPr lang="en-US" altLang="zh-CN"/>
              <a:t>:</a:t>
            </a:r>
            <a:r>
              <a:rPr lang="zh-CN" altLang="en-US"/>
              <a:t>局部变量表</a:t>
            </a:r>
            <a:r>
              <a:rPr lang="en-US" altLang="zh-CN"/>
              <a:t>(</a:t>
            </a:r>
            <a:r>
              <a:rPr lang="zh-CN" altLang="en-US"/>
              <a:t>八大基本类型，对象引用，</a:t>
            </a:r>
            <a:r>
              <a:rPr lang="en-US" altLang="zh-CN"/>
              <a:t>returnAddress)</a:t>
            </a:r>
            <a:r>
              <a:rPr lang="zh-CN" altLang="en-US"/>
              <a:t>，操作数栈，动态链接，方法出口信息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eap_det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815" y="1477010"/>
            <a:ext cx="16775430" cy="7706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815" y="516890"/>
            <a:ext cx="15713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rgbClr val="FF0000"/>
                </a:solidFill>
                <a:latin typeface="儷黑 Pro" panose="020B0500000000000000" charset="-120"/>
                <a:ea typeface="儷黑 Pro" panose="020B0500000000000000" charset="-120"/>
              </a:rPr>
              <a:t>HEAP</a:t>
            </a:r>
            <a:r>
              <a:rPr lang="zh-CN" altLang="en-US" sz="4000">
                <a:solidFill>
                  <a:srgbClr val="FF0000"/>
                </a:solidFill>
                <a:latin typeface="儷黑 Pro" panose="020B0500000000000000" charset="-120"/>
                <a:ea typeface="儷黑 Pro" panose="020B0500000000000000" charset="-120"/>
              </a:rPr>
              <a:t>参数调整</a:t>
            </a:r>
            <a:endParaRPr lang="zh-CN" altLang="en-US" sz="4000">
              <a:solidFill>
                <a:srgbClr val="FF0000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2915" y="10017760"/>
            <a:ext cx="202298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-XX:NewSize:年轻代除了预留区之外的大小；</a:t>
            </a:r>
            <a:endParaRPr lang="zh-CN" altLang="en-US"/>
          </a:p>
          <a:p>
            <a:r>
              <a:rPr lang="zh-CN" altLang="en-US"/>
              <a:t>-XX:MaxNewSize:年轻代的最大空间大小；</a:t>
            </a:r>
            <a:endParaRPr lang="zh-CN" altLang="en-US"/>
          </a:p>
          <a:p>
            <a:r>
              <a:rPr lang="zh-CN" altLang="en-US"/>
              <a:t>-Xms:堆中除了预留空间之外的大小；</a:t>
            </a:r>
            <a:endParaRPr lang="zh-CN" altLang="en-US"/>
          </a:p>
          <a:p>
            <a:r>
              <a:rPr lang="zh-CN" altLang="en-US"/>
              <a:t>-Xmx:堆的空间大小；</a:t>
            </a:r>
            <a:endParaRPr lang="zh-CN" altLang="en-US"/>
          </a:p>
          <a:p>
            <a:r>
              <a:rPr lang="zh-CN" altLang="en-US"/>
              <a:t>-XX:SurvivorRatio:Eden和其中一个survivor的比值；</a:t>
            </a:r>
            <a:endParaRPr lang="zh-CN" altLang="en-US"/>
          </a:p>
          <a:p>
            <a:r>
              <a:rPr lang="zh-CN" altLang="en-US"/>
              <a:t>-XX:NewRatio=3 新生代/老年代的比例；</a:t>
            </a:r>
            <a:endParaRPr lang="zh-CN" altLang="en-US"/>
          </a:p>
          <a:p>
            <a:r>
              <a:rPr lang="zh-CN" altLang="en-US"/>
              <a:t>-XX:MaxTenuringThreshold(15):新生代对象晋升到老年代的年龄最大阈值，当survivor区的对象的年龄达到TenuringThreshold时，对象进入老年代;</a:t>
            </a:r>
            <a:endParaRPr lang="zh-CN" altLang="en-US"/>
          </a:p>
          <a:p>
            <a:r>
              <a:rPr lang="zh-CN" altLang="en-US"/>
              <a:t>-XX:TargetSurvivorRatio:设定survivor区的目标使用率。默认50%;</a:t>
            </a:r>
            <a:endParaRPr lang="zh-CN" altLang="en-US"/>
          </a:p>
          <a:p>
            <a:r>
              <a:rPr lang="zh-CN" altLang="en-US"/>
              <a:t>-XX:+PrintTenuringDistribution:survivor区中对象的年龄分布；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278475" y="1477010"/>
            <a:ext cx="58521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新生代(存放新生对象,MinorGC,复制收集算法)：</a:t>
            </a:r>
            <a:endParaRPr lang="zh-CN" altLang="en-US"/>
          </a:p>
          <a:p>
            <a:r>
              <a:rPr lang="zh-CN" altLang="en-US"/>
              <a:t>MinorGC时,Eden和From Survivor区域中存活的对象复制到To Survivor(对象年龄达到老年代标准的直接进入老年代,如果To Survivor空间不够就放到老年代)，同时把这些对象的年龄+1，接着清空Eden和From Survivor中被复制的对象，最后From Survivor和To Survivor互换为下一次的MinorGC做准备。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Eden:存放新生对象，大对象会直接进入老年代</a:t>
            </a:r>
            <a:endParaRPr lang="zh-CN" altLang="en-US"/>
          </a:p>
          <a:p>
            <a:r>
              <a:rPr lang="zh-CN" altLang="en-US"/>
              <a:t>From Survivor：保留了一次MinorGC过程中的幸存者</a:t>
            </a:r>
            <a:endParaRPr lang="zh-CN" altLang="en-US"/>
          </a:p>
          <a:p>
            <a:r>
              <a:rPr lang="zh-CN" altLang="en-US"/>
              <a:t>To Survivor：上一次GC的幸存者，作为这一次GC的被扫描者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531205" y="7430135"/>
            <a:ext cx="5599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老年代(GC年龄大的对象,MajorGC/FullGC,标记-清除收集算法):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老年代对象比较稳定，MajorGC执行频率低;</a:t>
            </a:r>
            <a:endParaRPr lang="zh-CN" altLang="en-US"/>
          </a:p>
          <a:p>
            <a:r>
              <a:rPr lang="zh-CN" altLang="en-US"/>
              <a:t>进行MajorGC前一般会先进行一次MinorGC;</a:t>
            </a:r>
            <a:endParaRPr lang="zh-CN" altLang="en-US"/>
          </a:p>
          <a:p>
            <a:r>
              <a:rPr lang="zh-CN" altLang="en-US"/>
              <a:t>MajorGC耗时长，会产生内存碎片；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08135" y="331470"/>
            <a:ext cx="498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   Tenuring Threshold</a:t>
            </a:r>
            <a:r>
              <a:rPr lang="zh-CN" altLang="en-US" sz="3200">
                <a:solidFill>
                  <a:srgbClr val="FF0000"/>
                </a:solidFill>
              </a:rPr>
              <a:t>计算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24785" y="1687830"/>
            <a:ext cx="83769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  if (UsePerfData)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_perf_sizes[age]-&gt;set_value(sizes[age]*oopSize);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age++;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if (UsePerfData) {</a:t>
            </a:r>
            <a:endParaRPr lang="zh-CN" altLang="en-US"/>
          </a:p>
          <a:p>
            <a:r>
              <a:rPr lang="zh-CN" altLang="en-US">
                <a:sym typeface="+mn-ea"/>
              </a:rPr>
              <a:t>      SharedHeap* sh = SharedHeap::heap();</a:t>
            </a:r>
            <a:endParaRPr lang="zh-CN" altLang="en-US"/>
          </a:p>
          <a:p>
            <a:r>
              <a:rPr lang="zh-CN" altLang="en-US">
                <a:sym typeface="+mn-ea"/>
              </a:rPr>
              <a:t>      CollectorPolicy* policy = sh-&gt;collector_policy();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GCPolicyCounters* gc_counters = policy-&gt;counters();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gc_counters-&gt;tenuring_threshold()-&gt;set_value(result);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gc_counters-&gt;desired_survivor_size()-&gt;set_value(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desired_survivor_size*oopSize);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return result;//最终返回计算的阈值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7555" y="1687830"/>
            <a:ext cx="12065000" cy="1034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uint ageTable::compute_tenuring_threshold(size_t survivor_capacity) {</a:t>
            </a:r>
            <a:endParaRPr lang="zh-CN" altLang="en-US"/>
          </a:p>
          <a:p>
            <a:r>
              <a:rPr lang="zh-CN" altLang="en-US">
                <a:sym typeface="+mn-ea"/>
              </a:rPr>
              <a:t>  //TargetSurvivorRatio默认50，在MinorGC之后将survivor区的占用率达到这个比例</a:t>
            </a:r>
            <a:endParaRPr lang="zh-CN" altLang="en-US"/>
          </a:p>
          <a:p>
            <a:r>
              <a:rPr lang="zh-CN" altLang="en-US">
                <a:sym typeface="+mn-ea"/>
              </a:rPr>
              <a:t>  size_t desired_survivor_size = (size_t)((((double) survivor_capacity)*TargetSurvivorRatio)/100);</a:t>
            </a:r>
            <a:endParaRPr lang="zh-CN" altLang="en-US"/>
          </a:p>
          <a:p>
            <a:r>
              <a:rPr lang="zh-CN" altLang="en-US">
                <a:sym typeface="+mn-ea"/>
              </a:rPr>
              <a:t>  size_t total = 0;</a:t>
            </a:r>
            <a:endParaRPr lang="zh-CN" altLang="en-US"/>
          </a:p>
          <a:p>
            <a:r>
              <a:rPr lang="zh-CN" altLang="en-US">
                <a:sym typeface="+mn-ea"/>
              </a:rPr>
              <a:t>  uint age = 1;</a:t>
            </a:r>
            <a:endParaRPr lang="zh-CN" altLang="en-US"/>
          </a:p>
          <a:p>
            <a:r>
              <a:rPr lang="zh-CN" altLang="en-US">
                <a:sym typeface="+mn-ea"/>
              </a:rPr>
              <a:t>  assert(sizes[0] == 0, "no objects with age zero should be recorded");</a:t>
            </a:r>
            <a:endParaRPr lang="zh-CN" altLang="en-US"/>
          </a:p>
          <a:p>
            <a:r>
              <a:rPr lang="zh-CN" altLang="en-US">
                <a:sym typeface="+mn-ea"/>
              </a:rPr>
              <a:t>  while (age &lt; table_size) {//table_size=16</a:t>
            </a:r>
            <a:endParaRPr lang="zh-CN" altLang="en-US"/>
          </a:p>
          <a:p>
            <a:r>
              <a:rPr lang="zh-CN" altLang="en-US">
                <a:sym typeface="+mn-ea"/>
              </a:rPr>
              <a:t>    total += sizes[age];</a:t>
            </a:r>
            <a:endParaRPr lang="zh-CN" altLang="en-US"/>
          </a:p>
          <a:p>
            <a:r>
              <a:rPr lang="zh-CN" altLang="en-US">
                <a:sym typeface="+mn-ea"/>
              </a:rPr>
              <a:t>    // check if including objects of age 'age' made us pass the desired</a:t>
            </a:r>
            <a:endParaRPr lang="zh-CN" altLang="en-US"/>
          </a:p>
          <a:p>
            <a:r>
              <a:rPr lang="zh-CN" altLang="en-US">
                <a:sym typeface="+mn-ea"/>
              </a:rPr>
              <a:t>    // size, if so 'age' is the new threshold</a:t>
            </a:r>
            <a:endParaRPr lang="zh-CN" altLang="en-US"/>
          </a:p>
          <a:p>
            <a:r>
              <a:rPr lang="zh-CN" altLang="en-US">
                <a:sym typeface="+mn-ea"/>
              </a:rPr>
              <a:t>    //如果加上这个年龄的所有对象的大小之后，占用量&gt;期望的大小，就设置age为新的晋升阈值</a:t>
            </a:r>
            <a:endParaRPr lang="zh-CN" altLang="en-US"/>
          </a:p>
          <a:p>
            <a:r>
              <a:rPr lang="zh-CN" altLang="en-US">
                <a:sym typeface="+mn-ea"/>
              </a:rPr>
              <a:t>    if (total &gt; desired_survivor_size)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age++;</a:t>
            </a:r>
            <a:endParaRPr lang="zh-CN" altLang="en-US"/>
          </a:p>
          <a:p>
            <a:r>
              <a:rPr lang="zh-CN" altLang="en-US">
                <a:sym typeface="+mn-ea"/>
              </a:rPr>
              <a:t>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uint result = age &lt; MaxTenuringThreshold ? age : MaxTenuringThreshold;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if (PrintTenuringDistribution || UsePerfData) {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//打印期望的survivor的大小以及新计算出来的阈值，和设置的最大阈值</a:t>
            </a:r>
            <a:endParaRPr lang="zh-CN" altLang="en-US"/>
          </a:p>
          <a:p>
            <a:r>
              <a:rPr lang="zh-CN" altLang="en-US">
                <a:sym typeface="+mn-ea"/>
              </a:rPr>
              <a:t>    if (PrintTenuringDistribution) {</a:t>
            </a:r>
            <a:endParaRPr lang="zh-CN" altLang="en-US"/>
          </a:p>
          <a:p>
            <a:r>
              <a:rPr lang="zh-CN" altLang="en-US">
                <a:sym typeface="+mn-ea"/>
              </a:rPr>
              <a:t>      gclog_or_tty-&gt;cr();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gclog_or_tty-&gt;print_cr("Desired survivor size " SIZE_FORMAT " bytes, new threshold %u (max %u)",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desired_survivor_size*oopSize, result, (int) MaxTenuringThreshold);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total = 0;</a:t>
            </a:r>
            <a:endParaRPr lang="zh-CN" altLang="en-US"/>
          </a:p>
          <a:p>
            <a:r>
              <a:rPr lang="zh-CN" altLang="en-US">
                <a:sym typeface="+mn-ea"/>
              </a:rPr>
              <a:t>    age = 1;</a:t>
            </a:r>
            <a:endParaRPr lang="zh-CN" altLang="en-US"/>
          </a:p>
          <a:p>
            <a:r>
              <a:rPr lang="zh-CN" altLang="en-US">
                <a:sym typeface="+mn-ea"/>
              </a:rPr>
              <a:t>    while (age &lt; table_size)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total += sizes[age];</a:t>
            </a:r>
            <a:endParaRPr lang="zh-CN" altLang="en-US"/>
          </a:p>
          <a:p>
            <a:r>
              <a:rPr lang="zh-CN" altLang="en-US">
                <a:sym typeface="+mn-ea"/>
              </a:rPr>
              <a:t>      if (sizes[age] &gt; 0)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if (PrintTenuringDistribution) {//打印各个年龄所占的空间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gclog_or_tty-&gt;print_cr("- age %3u: " SIZE_FORMAT_W(10) " bytes, " SIZE_FORMAT_W(10) " total",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                    age,    sizes[age]*oopSize,          total*oopSize);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}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419615" cy="3419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770" y="556260"/>
            <a:ext cx="25285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rgbClr val="7030A0"/>
                </a:solidFill>
              </a:rPr>
              <a:t>初识      </a:t>
            </a:r>
            <a:r>
              <a:rPr lang="en-US" altLang="zh-CN" sz="7200">
                <a:solidFill>
                  <a:srgbClr val="7030A0"/>
                </a:solidFill>
              </a:rPr>
              <a:t>GC</a:t>
            </a:r>
            <a:endParaRPr lang="en-US" altLang="zh-CN" sz="720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04735" y="556260"/>
            <a:ext cx="11740515" cy="12526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 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什么是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GC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jvm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把不再使用的对象从内存中释放的机制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 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GC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区域</a:t>
            </a:r>
            <a:endParaRPr lang="zh-CN" altLang="en-US" sz="48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堆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(registe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r,vm stack,native stack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随线程生灭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)</a:t>
            </a:r>
            <a:endParaRPr lang="zh-CN" altLang="en-US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 GC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对象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(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判断对象是否存活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)</a:t>
            </a:r>
            <a:endParaRPr lang="zh-CN" altLang="en-US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1.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引用计数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: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每个对象有一个引用计数属性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计数为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0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时可以回收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无法解决循环引用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;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可达到性分析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: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从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gc roots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开始向下搜索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搜索走的路径交引用链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当一个对象到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gc roots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没有引用链相连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不可达对象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.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GC Roots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1.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虚拟机栈中引用的对象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方法区中静态属性引用的对象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3.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方法区中常量引用的对象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4.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本地方法栈中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jni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引用的对象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sz="7200">
                <a:latin typeface="標楷體" panose="02010601000101010101" charset="0"/>
                <a:ea typeface="標楷體" panose="02010601000101010101" charset="0"/>
              </a:rPr>
              <a:t>什么时候</a:t>
            </a: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GC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1.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1" cstate="print">
            <a:alphaModFix amt="61000"/>
          </a:blip>
          <a:stretch>
            <a:fillRect/>
          </a:stretch>
        </p:blipFill>
        <p:spPr>
          <a:xfrm>
            <a:off x="12564745" y="2457450"/>
            <a:ext cx="11896725" cy="11226800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6891654" y="449068"/>
            <a:ext cx="10600392" cy="11988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GC</a:t>
            </a: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收集器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" name="图片 2" descr="G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720340"/>
            <a:ext cx="11504930" cy="10232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01675" y="3172460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Serial</a:t>
            </a:r>
            <a:r>
              <a:rPr lang="zh-CN" altLang="en-US" sz="3200"/>
              <a:t>收集器：单线程，</a:t>
            </a:r>
            <a:r>
              <a:rPr lang="en-US" altLang="zh-CN" sz="3200"/>
              <a:t>GC</a:t>
            </a:r>
            <a:r>
              <a:rPr lang="zh-CN" altLang="en-US" sz="3200"/>
              <a:t>时需要终止用户线程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13401675" y="4238625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ParNew</a:t>
            </a:r>
            <a:r>
              <a:rPr lang="zh-CN" altLang="en-US" sz="3200"/>
              <a:t>收集器：</a:t>
            </a:r>
            <a:r>
              <a:rPr lang="en-US" altLang="zh-CN" sz="3200"/>
              <a:t>GC</a:t>
            </a:r>
            <a:r>
              <a:rPr lang="zh-CN" altLang="en-US" sz="3200"/>
              <a:t>时需要终止用户线程</a:t>
            </a:r>
            <a:r>
              <a:rPr lang="en-US" altLang="zh-CN" sz="3200"/>
              <a:t>,</a:t>
            </a:r>
            <a:r>
              <a:rPr lang="zh-CN" altLang="en-US" sz="3200"/>
              <a:t>但是新生代使用多线程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3401675" y="5647055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Parallel Scavenge</a:t>
            </a:r>
            <a:r>
              <a:rPr lang="zh-CN" altLang="en-US" sz="3200"/>
              <a:t>收集器：年轻代</a:t>
            </a:r>
            <a:r>
              <a:rPr lang="en-US" altLang="zh-CN" sz="3200"/>
              <a:t>,</a:t>
            </a:r>
            <a:r>
              <a:rPr lang="zh-CN" altLang="en-US" sz="3200"/>
              <a:t>复制收集算法，并行，吞吐量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13401675" y="701992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Serial Old收集器(老年代,标记-整理算法,单线程)</a:t>
            </a:r>
            <a:endParaRPr lang="en-US" altLang="zh-CN" sz="3200"/>
          </a:p>
        </p:txBody>
      </p:sp>
      <p:sp>
        <p:nvSpPr>
          <p:cNvPr id="9" name="文本框 8"/>
          <p:cNvSpPr txBox="1"/>
          <p:nvPr/>
        </p:nvSpPr>
        <p:spPr>
          <a:xfrm>
            <a:off x="13401675" y="819467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</a:t>
            </a:r>
            <a:endParaRPr lang="en-US" altLang="zh-CN" sz="3200"/>
          </a:p>
        </p:txBody>
      </p:sp>
      <p:sp>
        <p:nvSpPr>
          <p:cNvPr id="10" name="文本框 9"/>
          <p:cNvSpPr txBox="1"/>
          <p:nvPr/>
        </p:nvSpPr>
        <p:spPr>
          <a:xfrm>
            <a:off x="13401675" y="819467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Parallel Old收集器(年老代,标记清除，吞吐) </a:t>
            </a:r>
            <a:endParaRPr lang="en-US" altLang="zh-CN" sz="3200"/>
          </a:p>
        </p:txBody>
      </p:sp>
      <p:sp>
        <p:nvSpPr>
          <p:cNvPr id="11" name="文本框 10"/>
          <p:cNvSpPr txBox="1"/>
          <p:nvPr/>
        </p:nvSpPr>
        <p:spPr>
          <a:xfrm>
            <a:off x="13401675" y="9260840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CMS(Concurrent Mark Sweep)收集器(年老代，标记清除，停顿时间短) </a:t>
            </a:r>
            <a:endParaRPr lang="en-US" altLang="zh-CN" sz="3200"/>
          </a:p>
        </p:txBody>
      </p:sp>
      <p:sp>
        <p:nvSpPr>
          <p:cNvPr id="12" name="文本框 11"/>
          <p:cNvSpPr txBox="1"/>
          <p:nvPr/>
        </p:nvSpPr>
        <p:spPr>
          <a:xfrm>
            <a:off x="13401675" y="10725150"/>
            <a:ext cx="102228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G1(Garbage-First)收集器</a:t>
            </a:r>
            <a:r>
              <a:rPr lang="zh-CN" altLang="en-US" sz="3200">
                <a:ea typeface="宋体" charset="0"/>
              </a:rPr>
              <a:t>：并发，并行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空间整合(整体上属于标记-整理算法，不会导致内存碎片)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可预测的停顿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G1收集器将Java堆划分为多个大小相等的Region（独立区域），新生代与老年代都是一部分Region的集合，G1的收集范围则是这一个个Region（化整为零）</a:t>
            </a:r>
            <a:endParaRPr lang="zh-CN" altLang="en-US" sz="3200">
              <a:ea typeface="宋体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03454" y="5350891"/>
            <a:ext cx="22037685" cy="7379190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3210396" y="0"/>
            <a:ext cx="5008344" cy="7495822"/>
          </a:xfrm>
          <a:prstGeom prst="rect">
            <a:avLst/>
          </a:prstGeom>
        </p:spPr>
      </p:pic>
      <p:pic>
        <p:nvPicPr>
          <p:cNvPr id="929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9054444" y="0"/>
            <a:ext cx="12119158" cy="7495822"/>
          </a:xfrm>
          <a:prstGeom prst="rect">
            <a:avLst/>
          </a:prstGeom>
        </p:spPr>
      </p:pic>
      <p:sp>
        <p:nvSpPr>
          <p:cNvPr id="1391" name="文本"/>
          <p:cNvSpPr>
            <a:spLocks noGrp="1"/>
          </p:cNvSpPr>
          <p:nvPr>
            <p:ph type="ctrTitle"/>
          </p:nvPr>
        </p:nvSpPr>
        <p:spPr>
          <a:xfrm>
            <a:off x="3505199" y="8201168"/>
            <a:ext cx="5716521" cy="281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introduction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6" name="文本"/>
          <p:cNvSpPr>
            <a:spLocks noGrp="1"/>
          </p:cNvSpPr>
          <p:nvPr>
            <p:ph type="ctrTitle"/>
          </p:nvPr>
        </p:nvSpPr>
        <p:spPr>
          <a:xfrm>
            <a:off x="10718799" y="9261169"/>
            <a:ext cx="9115231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629" name="文本"/>
          <p:cNvSpPr>
            <a:spLocks noGrp="1"/>
          </p:cNvSpPr>
          <p:nvPr>
            <p:ph type="ctrTitle"/>
          </p:nvPr>
        </p:nvSpPr>
        <p:spPr>
          <a:xfrm>
            <a:off x="3492499" y="10462261"/>
            <a:ext cx="3053128" cy="5630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550"/>
              </a:lnSpc>
            </a:pPr>
            <a:r>
              <a:rPr lang="zh-CN" altLang="en-US" sz="5455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5107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099" y="5555169"/>
            <a:ext cx="4359258" cy="8580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未来规划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12" name="文本"/>
          <p:cNvSpPr>
            <a:spLocks noGrp="1"/>
          </p:cNvSpPr>
          <p:nvPr>
            <p:ph type="ctrTitle"/>
          </p:nvPr>
        </p:nvSpPr>
        <p:spPr>
          <a:xfrm>
            <a:off x="4698999" y="6759269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83499" y="1807886"/>
            <a:ext cx="10600392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PART.FOUR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891542" y="946010"/>
            <a:ext cx="18712139" cy="3848775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80317" y="946010"/>
            <a:ext cx="1551468" cy="3899750"/>
          </a:xfrm>
          <a:prstGeom prst="rect">
            <a:avLst/>
          </a:prstGeom>
        </p:spPr>
      </p:pic>
      <p:sp>
        <p:nvSpPr>
          <p:cNvPr id="933" name="文本"/>
          <p:cNvSpPr>
            <a:spLocks noGrp="1"/>
          </p:cNvSpPr>
          <p:nvPr>
            <p:ph type="ctrTitle"/>
          </p:nvPr>
        </p:nvSpPr>
        <p:spPr>
          <a:xfrm>
            <a:off x="2331550" y="707627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38" name="文本"/>
          <p:cNvSpPr>
            <a:spLocks noGrp="1"/>
          </p:cNvSpPr>
          <p:nvPr>
            <p:ph type="ctrTitle"/>
          </p:nvPr>
        </p:nvSpPr>
        <p:spPr>
          <a:xfrm>
            <a:off x="233155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820" name="文本"/>
          <p:cNvSpPr>
            <a:spLocks noGrp="1"/>
          </p:cNvSpPr>
          <p:nvPr>
            <p:ph type="ctrTitle"/>
          </p:nvPr>
        </p:nvSpPr>
        <p:spPr>
          <a:xfrm>
            <a:off x="14738990" y="706357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727" name="文本"/>
          <p:cNvSpPr>
            <a:spLocks noGrp="1"/>
          </p:cNvSpPr>
          <p:nvPr>
            <p:ph type="ctrTitle"/>
          </p:nvPr>
        </p:nvSpPr>
        <p:spPr>
          <a:xfrm>
            <a:off x="1473899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710" name="文本"/>
          <p:cNvSpPr>
            <a:spLocks noGrp="1"/>
          </p:cNvSpPr>
          <p:nvPr>
            <p:ph type="ctrTitle"/>
          </p:nvPr>
        </p:nvSpPr>
        <p:spPr>
          <a:xfrm>
            <a:off x="2338265" y="10589811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17" name="文本"/>
          <p:cNvSpPr>
            <a:spLocks noGrp="1"/>
          </p:cNvSpPr>
          <p:nvPr>
            <p:ph type="ctrTitle"/>
          </p:nvPr>
        </p:nvSpPr>
        <p:spPr>
          <a:xfrm>
            <a:off x="2338265" y="973165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599" name="文本"/>
          <p:cNvSpPr>
            <a:spLocks noGrp="1"/>
          </p:cNvSpPr>
          <p:nvPr>
            <p:ph type="ctrTitle"/>
          </p:nvPr>
        </p:nvSpPr>
        <p:spPr>
          <a:xfrm>
            <a:off x="14738990" y="1057265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07" name="文本"/>
          <p:cNvSpPr>
            <a:spLocks noGrp="1"/>
          </p:cNvSpPr>
          <p:nvPr>
            <p:ph type="ctrTitle"/>
          </p:nvPr>
        </p:nvSpPr>
        <p:spPr>
          <a:xfrm>
            <a:off x="14738990" y="9727195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1520172" y="1515792"/>
            <a:ext cx="10684414" cy="10684414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2180783" y="5133422"/>
            <a:ext cx="4888811" cy="5270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我们的市场占比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4" name="文本"/>
          <p:cNvSpPr>
            <a:spLocks noGrp="1"/>
          </p:cNvSpPr>
          <p:nvPr>
            <p:ph type="ctrTitle"/>
          </p:nvPr>
        </p:nvSpPr>
        <p:spPr>
          <a:xfrm>
            <a:off x="2179412" y="6172930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02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2179889" y="8857329"/>
            <a:ext cx="2086175" cy="757208"/>
          </a:xfrm>
          <a:prstGeom prst="rect">
            <a:avLst/>
          </a:prstGeom>
        </p:spPr>
      </p:pic>
      <p:sp>
        <p:nvSpPr>
          <p:cNvPr id="5490" name="文本"/>
          <p:cNvSpPr>
            <a:spLocks noGrp="1"/>
          </p:cNvSpPr>
          <p:nvPr>
            <p:ph type="ctrTitle"/>
          </p:nvPr>
        </p:nvSpPr>
        <p:spPr>
          <a:xfrm>
            <a:off x="2264436" y="8899612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MORE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528" name="文本"/>
          <p:cNvSpPr>
            <a:spLocks noGrp="1"/>
          </p:cNvSpPr>
          <p:nvPr>
            <p:ph type="ctrTitle"/>
          </p:nvPr>
        </p:nvSpPr>
        <p:spPr>
          <a:xfrm>
            <a:off x="2267733" y="3393188"/>
            <a:ext cx="267010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+86%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3250997" y="3807770"/>
            <a:ext cx="17491111" cy="224684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7500"/>
              </a:lnSpc>
            </a:pPr>
            <a:r>
              <a:rPr lang="zh-CN" altLang="en-US" sz="2291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THANK YOU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08" name="文本"/>
          <p:cNvSpPr>
            <a:spLocks noGrp="1"/>
          </p:cNvSpPr>
          <p:nvPr>
            <p:ph type="ctrTitle"/>
          </p:nvPr>
        </p:nvSpPr>
        <p:spPr>
          <a:xfrm>
            <a:off x="3111499" y="7336271"/>
            <a:ext cx="17404220" cy="4971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220"/>
              </a:lnSpc>
            </a:pPr>
            <a:r>
              <a:rPr lang="zh-CN" altLang="en-US" sz="5185" b="0" i="0" u="none" spc="3956" dirty="0">
                <a:solidFill>
                  <a:srgbClr val="FFFFFF">
                    <a:alpha val="100000"/>
                  </a:srgb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BUSINESS POWERPOINT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6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3" name="文本"/>
          <p:cNvSpPr>
            <a:spLocks noGrp="1"/>
          </p:cNvSpPr>
          <p:nvPr>
            <p:ph type="ctrTitle"/>
          </p:nvPr>
        </p:nvSpPr>
        <p:spPr>
          <a:xfrm>
            <a:off x="11214099" y="9362631"/>
            <a:ext cx="1936142" cy="3917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END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4872990" y="5725795"/>
            <a:ext cx="2929255" cy="12160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910"/>
              </a:lnSpc>
            </a:pPr>
            <a:r>
              <a:rPr lang="en-US" altLang="zh-CN" sz="909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 </a:t>
            </a:r>
            <a:endParaRPr lang="en-US" altLang="zh-CN" sz="909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2551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2525" y="1716406"/>
            <a:ext cx="113535" cy="1592944"/>
          </a:xfrm>
          <a:prstGeom prst="rect">
            <a:avLst/>
          </a:prstGeom>
        </p:spPr>
      </p:pic>
      <p:sp>
        <p:nvSpPr>
          <p:cNvPr id="3019" name="文本"/>
          <p:cNvSpPr>
            <a:spLocks noGrp="1"/>
          </p:cNvSpPr>
          <p:nvPr>
            <p:ph type="ctrTitle"/>
          </p:nvPr>
        </p:nvSpPr>
        <p:spPr>
          <a:xfrm>
            <a:off x="13845875" y="1601205"/>
            <a:ext cx="2573663" cy="47466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zh-CN" altLang="en-US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类加载</a:t>
            </a:r>
            <a:endParaRPr lang="zh-CN" altLang="en-US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4003" name="文本"/>
          <p:cNvSpPr>
            <a:spLocks noGrp="1"/>
          </p:cNvSpPr>
          <p:nvPr>
            <p:ph type="ctrTitle"/>
          </p:nvPr>
        </p:nvSpPr>
        <p:spPr>
          <a:xfrm>
            <a:off x="13845875" y="2322870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类加载器，双亲委派机制</a:t>
            </a:r>
            <a:r>
              <a:rPr lang="en-US" altLang="zh-CN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自定义类加载器，破坏双亲委托机制</a:t>
            </a:r>
            <a:br>
              <a:rPr lang="zh-CN" altLang="en-US" sz="28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kumimoji="1" lang="zh-CN" altLang="en-US" sz="2800" dirty="0">
              <a:solidFill>
                <a:srgbClr val="000000"/>
              </a:solidFill>
              <a:latin typeface="Noto Nastaliq Urdu" panose="020B0502040504020204" charset="0"/>
            </a:endParaRPr>
          </a:p>
        </p:txBody>
      </p:sp>
      <p:pic>
        <p:nvPicPr>
          <p:cNvPr id="550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3127" y="4634337"/>
            <a:ext cx="113535" cy="1592944"/>
          </a:xfrm>
          <a:prstGeom prst="rect">
            <a:avLst/>
          </a:prstGeom>
        </p:spPr>
      </p:pic>
      <p:sp>
        <p:nvSpPr>
          <p:cNvPr id="5975" name="文本"/>
          <p:cNvSpPr>
            <a:spLocks noGrp="1"/>
          </p:cNvSpPr>
          <p:nvPr>
            <p:ph type="ctrTitle"/>
          </p:nvPr>
        </p:nvSpPr>
        <p:spPr>
          <a:xfrm>
            <a:off x="13842999" y="4634026"/>
            <a:ext cx="2573663" cy="4464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OOM</a:t>
            </a:r>
            <a:endParaRPr lang="en-US" altLang="zh-CN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958" name="文本"/>
          <p:cNvSpPr>
            <a:spLocks noGrp="1"/>
          </p:cNvSpPr>
          <p:nvPr>
            <p:ph type="ctrTitle"/>
          </p:nvPr>
        </p:nvSpPr>
        <p:spPr>
          <a:xfrm>
            <a:off x="13845875" y="5236172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堆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方法区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程序计数器，本地方法栈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b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</a:b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client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，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server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模式</a:t>
            </a:r>
            <a:b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846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8091" y="7494723"/>
            <a:ext cx="113535" cy="1592944"/>
          </a:xfrm>
          <a:prstGeom prst="rect">
            <a:avLst/>
          </a:prstGeom>
        </p:spPr>
      </p:pic>
      <p:sp>
        <p:nvSpPr>
          <p:cNvPr id="8930" name="文本"/>
          <p:cNvSpPr>
            <a:spLocks noGrp="1"/>
          </p:cNvSpPr>
          <p:nvPr>
            <p:ph type="ctrTitle"/>
          </p:nvPr>
        </p:nvSpPr>
        <p:spPr>
          <a:xfrm>
            <a:off x="13830299" y="7375668"/>
            <a:ext cx="2573663" cy="4849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b="0" i="0" u="none" spc="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GC</a:t>
            </a:r>
            <a:endParaRPr lang="en-US" altLang="zh-CN" sz="4600" b="0" i="0" u="none" spc="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913" name="文本"/>
          <p:cNvSpPr>
            <a:spLocks noGrp="1"/>
          </p:cNvSpPr>
          <p:nvPr>
            <p:ph type="ctrTitle"/>
          </p:nvPr>
        </p:nvSpPr>
        <p:spPr>
          <a:xfrm>
            <a:off x="13840182" y="8089113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GC roots,GC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分类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收集算法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设置参数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141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8694" y="10412654"/>
            <a:ext cx="113535" cy="1592944"/>
          </a:xfrm>
          <a:prstGeom prst="rect">
            <a:avLst/>
          </a:prstGeom>
        </p:spPr>
      </p:pic>
      <p:sp>
        <p:nvSpPr>
          <p:cNvPr id="11887" name="文本"/>
          <p:cNvSpPr>
            <a:spLocks noGrp="1"/>
          </p:cNvSpPr>
          <p:nvPr>
            <p:ph type="ctrTitle"/>
          </p:nvPr>
        </p:nvSpPr>
        <p:spPr>
          <a:xfrm>
            <a:off x="13846175" y="10412730"/>
            <a:ext cx="6329680" cy="594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jvm&amp;synchronized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12872" name="文本"/>
          <p:cNvSpPr>
            <a:spLocks noGrp="1"/>
          </p:cNvSpPr>
          <p:nvPr>
            <p:ph type="ctrTitle"/>
          </p:nvPr>
        </p:nvSpPr>
        <p:spPr>
          <a:xfrm>
            <a:off x="13845875" y="11007979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堆中的对象，对象头，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monitor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synchronized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113665" y="424853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846" y="5567116"/>
            <a:ext cx="4359258" cy="8039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五个阶段</a:t>
            </a:r>
            <a:endParaRPr lang="zh-CN" altLang="en-US" sz="7790" b="0" i="0" u="none" spc="0" dirty="0">
              <a:solidFill>
                <a:srgbClr val="FFFFFF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913" name="文本"/>
          <p:cNvSpPr>
            <a:spLocks noGrp="1"/>
          </p:cNvSpPr>
          <p:nvPr>
            <p:ph type="ctrTitle"/>
          </p:nvPr>
        </p:nvSpPr>
        <p:spPr>
          <a:xfrm>
            <a:off x="4706280" y="7626044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1.loading ---&gt; 2.Verification ---&gt; 3.Preparation</a:t>
            </a: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---&gt;4.Resolution---&gt;5.Initialization</a:t>
            </a:r>
            <a:endParaRPr lang="zh-CN" altLang="en-US" sz="48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5102" name="文本"/>
          <p:cNvSpPr>
            <a:spLocks noGrp="1"/>
          </p:cNvSpPr>
          <p:nvPr>
            <p:ph type="ctrTitle"/>
          </p:nvPr>
        </p:nvSpPr>
        <p:spPr>
          <a:xfrm>
            <a:off x="7687586" y="1813704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</a:t>
            </a:r>
            <a:endParaRPr lang="zh-CN" altLang="en-US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77754" y="0"/>
            <a:ext cx="24736692" cy="6468021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-33802" y="2218"/>
            <a:ext cx="24695555" cy="6481475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621955" y="1941901"/>
            <a:ext cx="19140088" cy="9830925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55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621955" y="11311758"/>
            <a:ext cx="19170117" cy="461704"/>
          </a:xfrm>
          <a:prstGeom prst="rect">
            <a:avLst/>
          </a:prstGeom>
        </p:spPr>
      </p:pic>
      <p:sp>
        <p:nvSpPr>
          <p:cNvPr id="2022" name="文本"/>
          <p:cNvSpPr>
            <a:spLocks noGrp="1"/>
          </p:cNvSpPr>
          <p:nvPr>
            <p:ph type="ctrTitle"/>
          </p:nvPr>
        </p:nvSpPr>
        <p:spPr>
          <a:xfrm>
            <a:off x="3146425" y="3923030"/>
            <a:ext cx="5716270" cy="1699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Class Loader</a:t>
            </a:r>
            <a:r>
              <a:rPr lang="zh-CN" altLang="en-US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077" name="文本"/>
          <p:cNvSpPr>
            <a:spLocks noGrp="1"/>
          </p:cNvSpPr>
          <p:nvPr>
            <p:ph type="ctrTitle"/>
          </p:nvPr>
        </p:nvSpPr>
        <p:spPr>
          <a:xfrm>
            <a:off x="10925175" y="29197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根类加载器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Bootstrap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626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917198" y="9224704"/>
            <a:ext cx="448571" cy="448571"/>
          </a:xfrm>
          <a:prstGeom prst="rect">
            <a:avLst/>
          </a:prstGeom>
        </p:spPr>
      </p:pic>
      <p:pic>
        <p:nvPicPr>
          <p:cNvPr id="672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4668816" y="9224704"/>
            <a:ext cx="448571" cy="448571"/>
          </a:xfrm>
          <a:prstGeom prst="rect">
            <a:avLst/>
          </a:prstGeom>
        </p:spPr>
      </p:pic>
      <p:pic>
        <p:nvPicPr>
          <p:cNvPr id="719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420433" y="9224704"/>
            <a:ext cx="448571" cy="448571"/>
          </a:xfrm>
          <a:prstGeom prst="rect">
            <a:avLst/>
          </a:prstGeom>
        </p:spPr>
      </p:pic>
      <p:sp>
        <p:nvSpPr>
          <p:cNvPr id="6" name="文本"/>
          <p:cNvSpPr>
            <a:spLocks noGrp="1"/>
          </p:cNvSpPr>
          <p:nvPr/>
        </p:nvSpPr>
        <p:spPr>
          <a:xfrm>
            <a:off x="10925175" y="39230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扩展加载器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Extension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10925175" y="487870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系统应用加载器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App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10925175" y="573976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用户自定义加载器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Customer class loader 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9" name="图片 8" descr="classLoader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025" y="6468110"/>
            <a:ext cx="594296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690437" cy="3690437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922" name="Picture" descr="Picture"/>
          <p:cNvPicPr>
            <a:picLocks noChangeAspect="1"/>
          </p:cNvPicPr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8897620" y="370840"/>
            <a:ext cx="13934440" cy="11794490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sp>
        <p:nvSpPr>
          <p:cNvPr id="2017" name="文本"/>
          <p:cNvSpPr>
            <a:spLocks noGrp="1"/>
          </p:cNvSpPr>
          <p:nvPr>
            <p:ph type="ctrTitle"/>
          </p:nvPr>
        </p:nvSpPr>
        <p:spPr>
          <a:xfrm>
            <a:off x="9157334" y="861838"/>
            <a:ext cx="11026154" cy="737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类加载过程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:</a:t>
            </a:r>
            <a:endParaRPr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723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2360201" y="5256096"/>
            <a:ext cx="2023797" cy="2023797"/>
          </a:xfrm>
          <a:prstGeom prst="rect">
            <a:avLst/>
          </a:prstGeom>
        </p:spPr>
      </p:pic>
      <p:pic>
        <p:nvPicPr>
          <p:cNvPr id="770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22608223" y="5330246"/>
            <a:ext cx="1527753" cy="15277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31795" y="5377815"/>
            <a:ext cx="5965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双亲委托机制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753600" y="2684780"/>
            <a:ext cx="491236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68255" y="3255645"/>
            <a:ext cx="40468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findLoadedClass(name)</a:t>
            </a:r>
            <a:r>
              <a:rPr lang="zh-CN" altLang="en-US" sz="2800">
                <a:solidFill>
                  <a:schemeClr val="bg1"/>
                </a:solidFill>
              </a:rPr>
              <a:t>判断当前类是否已加载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圆角右箭头 5"/>
          <p:cNvSpPr/>
          <p:nvPr/>
        </p:nvSpPr>
        <p:spPr>
          <a:xfrm rot="5400000">
            <a:off x="14554200" y="3853815"/>
            <a:ext cx="1306830" cy="5480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75915" y="3690620"/>
            <a:ext cx="577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</a:rPr>
              <a:t>否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829665" y="52558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665960" y="5454650"/>
            <a:ext cx="456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初始化为系统类加载器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3470255" y="10513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1614785" y="918972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1343005" y="6576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168255" y="779399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614785" y="6576695"/>
            <a:ext cx="4450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判断类加载器是否存在父类加载器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64520" y="7992745"/>
            <a:ext cx="5041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存在就交给父类加载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731625" y="9189720"/>
            <a:ext cx="421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不存在就直接交给根类加载器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62355" y="10559415"/>
            <a:ext cx="4518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根类加载器无法加载的,自己尝试加载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891250" y="-116840"/>
            <a:ext cx="5492750" cy="13949045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249775" y="3310255"/>
            <a:ext cx="5902960" cy="5341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26660" y="5627370"/>
            <a:ext cx="494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儷黑 Pro" panose="020B0500000000000000" charset="-120"/>
                <a:ea typeface="儷黑 Pro" panose="020B0500000000000000" charset="-120"/>
              </a:rPr>
              <a:t>少啰嗦，直接看代码</a:t>
            </a:r>
            <a:endParaRPr lang="zh-CN" altLang="en-US" sz="4000">
              <a:solidFill>
                <a:schemeClr val="bg1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240" y="1271905"/>
            <a:ext cx="9571990" cy="11171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public abstract class ClassLoader {</a:t>
            </a:r>
            <a:endParaRPr lang="zh-CN" altLang="en-US"/>
          </a:p>
          <a:p>
            <a:r>
              <a:rPr lang="zh-CN" altLang="en-US"/>
              <a:t>	//...</a:t>
            </a:r>
            <a:endParaRPr lang="zh-CN" altLang="en-US"/>
          </a:p>
          <a:p>
            <a:r>
              <a:rPr lang="zh-CN" altLang="en-US"/>
              <a:t>	//默认的类加载器为systemClassLoader</a:t>
            </a:r>
            <a:endParaRPr lang="zh-CN" altLang="en-US"/>
          </a:p>
          <a:p>
            <a:r>
              <a:rPr lang="zh-CN" altLang="en-US"/>
              <a:t>	protected ClassLoader() {  </a:t>
            </a:r>
            <a:endParaRPr lang="zh-CN" altLang="en-US"/>
          </a:p>
          <a:p>
            <a:r>
              <a:rPr lang="zh-CN" altLang="en-US"/>
              <a:t>    	SecurityManager security = System.getSecurityManager();  </a:t>
            </a:r>
            <a:endParaRPr lang="zh-CN" altLang="en-US"/>
          </a:p>
          <a:p>
            <a:r>
              <a:rPr lang="zh-CN" altLang="en-US"/>
              <a:t>    	if (security != null) {  </a:t>
            </a:r>
            <a:endParaRPr lang="zh-CN" altLang="en-US"/>
          </a:p>
          <a:p>
            <a:r>
              <a:rPr lang="zh-CN" altLang="en-US"/>
              <a:t>        	security.checkCreateClassLoader();  </a:t>
            </a:r>
            <a:endParaRPr lang="zh-CN" altLang="en-US"/>
          </a:p>
          <a:p>
            <a:r>
              <a:rPr lang="zh-CN" altLang="en-US"/>
              <a:t>    	}  </a:t>
            </a:r>
            <a:endParaRPr lang="zh-CN" altLang="en-US"/>
          </a:p>
          <a:p>
            <a:r>
              <a:rPr lang="zh-CN" altLang="en-US"/>
              <a:t>	    this.parent = getSystemClassLoader();  </a:t>
            </a:r>
            <a:endParaRPr lang="zh-CN" altLang="en-US"/>
          </a:p>
          <a:p>
            <a:r>
              <a:rPr lang="zh-CN" altLang="en-US"/>
              <a:t>	    initialized = true;  </a:t>
            </a:r>
            <a:endParaRPr lang="zh-CN" altLang="en-US"/>
          </a:p>
          <a:p>
            <a:r>
              <a:rPr lang="zh-CN" altLang="en-US"/>
              <a:t>    }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	public Class&lt;?&gt; loadClass(String name) throws ClassNotFoundException {</a:t>
            </a:r>
            <a:endParaRPr lang="zh-CN" altLang="en-US"/>
          </a:p>
          <a:p>
            <a:r>
              <a:rPr lang="zh-CN" altLang="en-US"/>
              <a:t>        return loadClass(name, false);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protected Class&lt;?&gt; loadClass(String name, boolean resolve)</a:t>
            </a:r>
            <a:endParaRPr lang="zh-CN" altLang="en-US"/>
          </a:p>
          <a:p>
            <a:r>
              <a:rPr lang="zh-CN" altLang="en-US"/>
              <a:t>        throws ClassNotFoundException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	//对需要加载的class上锁</a:t>
            </a:r>
            <a:endParaRPr lang="zh-CN" altLang="en-US"/>
          </a:p>
          <a:p>
            <a:r>
              <a:rPr lang="zh-CN" altLang="en-US"/>
              <a:t>        synchronized (getClassLoadingLock(name)) {</a:t>
            </a:r>
            <a:endParaRPr lang="zh-CN" altLang="en-US"/>
          </a:p>
          <a:p>
            <a:r>
              <a:rPr lang="zh-CN" altLang="en-US"/>
              <a:t>            // First, check if the class has already been loaded</a:t>
            </a:r>
            <a:endParaRPr lang="zh-CN" altLang="en-US"/>
          </a:p>
          <a:p>
            <a:r>
              <a:rPr lang="zh-CN" altLang="en-US"/>
              <a:t>            Class&lt;?&gt; c = findLoadedClass(name);</a:t>
            </a:r>
            <a:endParaRPr lang="zh-CN" altLang="en-US"/>
          </a:p>
          <a:p>
            <a:r>
              <a:rPr lang="zh-CN" altLang="en-US"/>
              <a:t>            if (c == null) {</a:t>
            </a:r>
            <a:endParaRPr lang="zh-CN" altLang="en-US"/>
          </a:p>
          <a:p>
            <a:r>
              <a:rPr lang="zh-CN" altLang="en-US"/>
              <a:t>                long t0 = System.nanoTime();</a:t>
            </a:r>
            <a:endParaRPr lang="zh-CN" altLang="en-US"/>
          </a:p>
          <a:p>
            <a:r>
              <a:rPr lang="zh-CN" altLang="en-US"/>
              <a:t>                try {</a:t>
            </a:r>
            <a:endParaRPr lang="zh-CN" altLang="en-US"/>
          </a:p>
          <a:p>
            <a:r>
              <a:rPr lang="zh-CN" altLang="en-US"/>
              <a:t>                    if (parent != null) {</a:t>
            </a:r>
            <a:endParaRPr lang="zh-CN" altLang="en-US"/>
          </a:p>
          <a:p>
            <a:r>
              <a:rPr lang="zh-CN" altLang="en-US"/>
              <a:t>                    	//如果存在父类加载器，交给父类加载器</a:t>
            </a:r>
            <a:endParaRPr lang="zh-CN" altLang="en-US"/>
          </a:p>
          <a:p>
            <a:r>
              <a:rPr lang="zh-CN" altLang="en-US"/>
              <a:t>                        c = parent.loadClass(name, false);</a:t>
            </a:r>
            <a:endParaRPr lang="zh-CN" altLang="en-US"/>
          </a:p>
          <a:p>
            <a:r>
              <a:rPr lang="zh-CN" altLang="en-US"/>
              <a:t>                    } else {</a:t>
            </a:r>
            <a:endParaRPr lang="zh-CN" altLang="en-US"/>
          </a:p>
          <a:p>
            <a:r>
              <a:rPr lang="zh-CN" altLang="en-US"/>
              <a:t>                        //如果不存在父类(根类无法被java调用)直接调用根类加载器</a:t>
            </a:r>
            <a:endParaRPr lang="zh-CN" altLang="en-US"/>
          </a:p>
          <a:p>
            <a:r>
              <a:rPr lang="zh-CN" altLang="en-US"/>
              <a:t>                        c = findBootstrapClassOrNull(name);</a:t>
            </a:r>
            <a:endParaRPr lang="zh-CN" altLang="en-US"/>
          </a:p>
          <a:p>
            <a:r>
              <a:rPr lang="zh-CN" altLang="en-US"/>
              <a:t>                    }</a:t>
            </a:r>
            <a:endParaRPr lang="zh-CN" altLang="en-US"/>
          </a:p>
          <a:p>
            <a:r>
              <a:rPr lang="zh-CN" altLang="en-US"/>
              <a:t>                } catch (ClassNotFoundException e) {</a:t>
            </a:r>
            <a:endParaRPr lang="zh-CN" altLang="en-US"/>
          </a:p>
          <a:p>
            <a:r>
              <a:rPr lang="zh-CN" altLang="en-US"/>
              <a:t>                    // ClassNotFoundException thrown if class not found</a:t>
            </a:r>
            <a:endParaRPr lang="zh-CN" altLang="en-US"/>
          </a:p>
          <a:p>
            <a:r>
              <a:rPr lang="zh-CN" altLang="en-US"/>
              <a:t>                    // from the non-null parent class loader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2230" y="2732405"/>
            <a:ext cx="664718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if (c ==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If still not found, then invoke findClass in order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to find the class.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long t1 = System.nanoTime();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c = findClass(name);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             // this is the defining class loader; record the stats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sun.misc.PerfCounter.getParentDelegationTime().addTime(t1 - t0);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sun.misc.PerfCounter.getFindClassTime().addElapsedTimeFrom(t1);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sun.misc.PerfCounter.getFindClasses().increment();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if (resolve)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resolveClass(c);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return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158733" y="1737177"/>
            <a:ext cx="11026154" cy="6929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自定义类加载器</a:t>
            </a:r>
            <a:endParaRPr lang="zh-CN" altLang="en-US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438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158733" y="5712313"/>
            <a:ext cx="18579498" cy="6091970"/>
          </a:xfrm>
          <a:prstGeom prst="rect">
            <a:avLst/>
          </a:prstGeom>
        </p:spPr>
      </p:pic>
      <p:pic>
        <p:nvPicPr>
          <p:cNvPr id="4856" name="Picture" descr="Picture"/>
          <p:cNvPicPr>
            <a:picLocks noChangeAspect="1"/>
          </p:cNvPicPr>
          <p:nvPr/>
        </p:nvPicPr>
        <p:blipFill>
          <a:blip r:embed="rId2" cstate="print">
            <a:alphaModFix amt="62000"/>
          </a:blip>
          <a:stretch>
            <a:fillRect/>
          </a:stretch>
        </p:blipFill>
        <p:spPr>
          <a:xfrm>
            <a:off x="1359535" y="3376930"/>
            <a:ext cx="21349970" cy="9496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8790" y="3756660"/>
            <a:ext cx="9139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实现</a:t>
            </a:r>
            <a:r>
              <a:rPr lang="en-US" altLang="zh-CN" sz="2400">
                <a:solidFill>
                  <a:schemeClr val="bg1"/>
                </a:solidFill>
              </a:rPr>
              <a:t>ClassLoader</a:t>
            </a:r>
            <a:r>
              <a:rPr lang="zh-CN" altLang="en-US" sz="2400">
                <a:solidFill>
                  <a:schemeClr val="bg1"/>
                </a:solidFill>
              </a:rPr>
              <a:t>抽象类ClassLoader</a:t>
            </a:r>
            <a:r>
              <a:rPr lang="en-US" altLang="zh-CN" sz="2400">
                <a:solidFill>
                  <a:schemeClr val="bg1"/>
                </a:solidFill>
              </a:rPr>
              <a:t>,</a:t>
            </a:r>
            <a:r>
              <a:rPr lang="zh-CN" altLang="en-US" sz="2400">
                <a:solidFill>
                  <a:schemeClr val="bg1"/>
                </a:solidFill>
              </a:rPr>
              <a:t>重写</a:t>
            </a:r>
            <a:r>
              <a:rPr lang="en-US" altLang="zh-CN" sz="2400">
                <a:solidFill>
                  <a:schemeClr val="bg1"/>
                </a:solidFill>
              </a:rPr>
              <a:t>findClass</a:t>
            </a:r>
            <a:r>
              <a:rPr lang="zh-CN" altLang="en-US" sz="2400">
                <a:solidFill>
                  <a:schemeClr val="bg1"/>
                </a:solidFill>
              </a:rPr>
              <a:t>方法即可。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2260" y="4507865"/>
            <a:ext cx="9676765" cy="809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package com.andy.classloader;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lombok.Data;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java.io.*;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/**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@Description 自定义类加载器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@className CustomClassLoader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@author hudaqiang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@date 2019/6/29 13:08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*/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@Data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public class CustomClassLoader extends ClassLoader {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@Override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protected Class&lt;?&gt; findClass(String name) throws ClassNotFoundException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byte[] classData = getClassBytes(name);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if (classData == null)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throw new ClassNotFoundException();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 else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return defineClass(name, classData, 0, classData.length);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}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/>
              <a:t>    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2252325" y="3512185"/>
            <a:ext cx="7658100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获取字节码文件的二进制数据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byte[] getClassBytes(String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String path = getClassPath(className);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try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InputStream ins = new FileInputStream(path);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ByteArrayOutputStream baos = new ByteArrayOutputStream();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bufSize = 2048;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byte[] byteBuf = new byte[bufSize];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bytesNumRead = 0;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// 读取类文件的字节码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while ((bytesNumRead = ins.read(byteBuf)) != -1)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  baos.write(byteBuf, 0, bytesNumRead);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return baos.toByteArray();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 catch (IOException 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e.printStackTrace();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null;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根据类名获取字节码文件的路径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String getClassPath(String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className.replace('.', File.separatorChar) + ".class";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867605" y="1791754"/>
            <a:ext cx="10131221" cy="10131221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4339270" y="3496183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JNDI,JDBC,JCE,JAXB和JBI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解决双亲委派机制中类加载请求的单向委派。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375" name="文本"/>
          <p:cNvSpPr>
            <a:spLocks noGrp="1"/>
          </p:cNvSpPr>
          <p:nvPr>
            <p:ph type="ctrTitle"/>
          </p:nvPr>
        </p:nvSpPr>
        <p:spPr>
          <a:xfrm>
            <a:off x="4339270" y="2649659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SPI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3357" name="文本"/>
          <p:cNvSpPr>
            <a:spLocks noGrp="1"/>
          </p:cNvSpPr>
          <p:nvPr>
            <p:ph type="ctrTitle"/>
          </p:nvPr>
        </p:nvSpPr>
        <p:spPr>
          <a:xfrm>
            <a:off x="1954988" y="3090549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92" name="文本"/>
          <p:cNvSpPr>
            <a:spLocks noGrp="1"/>
          </p:cNvSpPr>
          <p:nvPr>
            <p:ph type="ctrTitle"/>
          </p:nvPr>
        </p:nvSpPr>
        <p:spPr>
          <a:xfrm>
            <a:off x="4339022" y="675922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框架的代码为了加载框架之外的用户实现代码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6298" name="文本"/>
          <p:cNvSpPr>
            <a:spLocks noGrp="1"/>
          </p:cNvSpPr>
          <p:nvPr>
            <p:ph type="ctrTitle"/>
          </p:nvPr>
        </p:nvSpPr>
        <p:spPr>
          <a:xfrm>
            <a:off x="4349750" y="5908675"/>
            <a:ext cx="9896475" cy="13754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Thread Context ClassLoader</a:t>
            </a:r>
            <a:endParaRPr kumimoji="1"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7280" name="文本"/>
          <p:cNvSpPr>
            <a:spLocks noGrp="1"/>
          </p:cNvSpPr>
          <p:nvPr>
            <p:ph type="ctrTitle"/>
          </p:nvPr>
        </p:nvSpPr>
        <p:spPr>
          <a:xfrm>
            <a:off x="1943099" y="63467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15" name="文本"/>
          <p:cNvSpPr>
            <a:spLocks noGrp="1"/>
          </p:cNvSpPr>
          <p:nvPr>
            <p:ph type="ctrTitle"/>
          </p:nvPr>
        </p:nvSpPr>
        <p:spPr>
          <a:xfrm>
            <a:off x="4343399" y="1002754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tomcat,Open Service Gateway Initiative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0222" name="文本"/>
          <p:cNvSpPr>
            <a:spLocks noGrp="1"/>
          </p:cNvSpPr>
          <p:nvPr>
            <p:ph type="ctrTitle"/>
          </p:nvPr>
        </p:nvSpPr>
        <p:spPr>
          <a:xfrm>
            <a:off x="4349749" y="9095093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OSGi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1205" name="文本"/>
          <p:cNvSpPr>
            <a:spLocks noGrp="1"/>
          </p:cNvSpPr>
          <p:nvPr>
            <p:ph type="ctrTitle"/>
          </p:nvPr>
        </p:nvSpPr>
        <p:spPr>
          <a:xfrm>
            <a:off x="1943099" y="96106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97705" y="3165475"/>
            <a:ext cx="1128395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</a:rPr>
              <a:t>破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坏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双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亲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委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托机制</a:t>
            </a:r>
            <a:endParaRPr lang="zh-CN" altLang="en-US" sz="6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2951480"/>
            <a:ext cx="24492585" cy="10201275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19999" y="796331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OOM</a:t>
            </a:r>
            <a:endParaRPr kumimoji="1" lang="en-US" altLang="zh-CN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" name="图片 2" descr="o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480"/>
            <a:ext cx="11024235" cy="10201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73585" y="3172460"/>
            <a:ext cx="10114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程序计数器</a:t>
            </a:r>
            <a:r>
              <a:rPr lang="en-US" altLang="zh-CN" sz="3200">
                <a:solidFill>
                  <a:schemeClr val="bg1"/>
                </a:solidFill>
              </a:rPr>
              <a:t>: 1.</a:t>
            </a:r>
            <a:r>
              <a:rPr lang="zh-CN" altLang="en-US" sz="3200">
                <a:solidFill>
                  <a:schemeClr val="bg1"/>
                </a:solidFill>
              </a:rPr>
              <a:t>标记线程正在执行的字节码行号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线程隔离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3.</a:t>
            </a:r>
            <a:r>
              <a:rPr lang="zh-CN" altLang="en-US" sz="3200">
                <a:solidFill>
                  <a:schemeClr val="bg1"/>
                </a:solidFill>
              </a:rPr>
              <a:t>线程执行</a:t>
            </a:r>
            <a:r>
              <a:rPr lang="en-US" altLang="zh-CN" sz="3200">
                <a:solidFill>
                  <a:schemeClr val="bg1"/>
                </a:solidFill>
              </a:rPr>
              <a:t>native</a:t>
            </a:r>
            <a:r>
              <a:rPr lang="zh-CN" altLang="en-US" sz="3200">
                <a:solidFill>
                  <a:schemeClr val="bg1"/>
                </a:solidFill>
              </a:rPr>
              <a:t>方法时值为</a:t>
            </a:r>
            <a:r>
              <a:rPr lang="en-US" altLang="zh-CN" sz="3200">
                <a:solidFill>
                  <a:schemeClr val="bg1"/>
                </a:solidFill>
              </a:rPr>
              <a:t>null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3585" y="5581015"/>
            <a:ext cx="101149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方法区</a:t>
            </a:r>
            <a:r>
              <a:rPr lang="en-US" altLang="zh-CN" sz="3200">
                <a:solidFill>
                  <a:schemeClr val="bg1"/>
                </a:solidFill>
              </a:rPr>
              <a:t>: 1.jdk 1.8</a:t>
            </a:r>
            <a:r>
              <a:rPr lang="zh-CN" altLang="en-US" sz="3200">
                <a:solidFill>
                  <a:schemeClr val="bg1"/>
                </a:solidFill>
              </a:rPr>
              <a:t>以前使用永久代实现，</a:t>
            </a:r>
            <a:r>
              <a:rPr lang="en-US" altLang="zh-CN" sz="3200">
                <a:solidFill>
                  <a:schemeClr val="bg1"/>
                </a:solidFill>
              </a:rPr>
              <a:t>1.8</a:t>
            </a:r>
            <a:r>
              <a:rPr lang="zh-CN" altLang="en-US" sz="3200">
                <a:solidFill>
                  <a:schemeClr val="bg1"/>
                </a:solidFill>
              </a:rPr>
              <a:t>以后使用          </a:t>
            </a:r>
            <a:r>
              <a:rPr lang="en-US" altLang="zh-CN" sz="3200">
                <a:solidFill>
                  <a:schemeClr val="bg1"/>
                </a:solidFill>
              </a:rPr>
              <a:t>		</a:t>
            </a:r>
            <a:r>
              <a:rPr lang="zh-CN" altLang="en-US" sz="3200">
                <a:solidFill>
                  <a:schemeClr val="bg1"/>
                </a:solidFill>
              </a:rPr>
              <a:t>直接内存中的元空间实现</a:t>
            </a:r>
            <a:r>
              <a:rPr lang="en-US" altLang="zh-CN" sz="3200">
                <a:solidFill>
                  <a:schemeClr val="bg1"/>
                </a:solidFill>
              </a:rPr>
              <a:t>;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线程共享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3.放虚拟机加载的类信息(版本,字段，方法，		接口)</a:t>
            </a:r>
            <a:r>
              <a:rPr lang="zh-CN" altLang="en-US" sz="3200">
                <a:solidFill>
                  <a:schemeClr val="bg1"/>
                </a:solidFill>
                <a:ea typeface="宋体" charset="0"/>
              </a:rPr>
              <a:t>，静态属性，常量；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73585" y="8526145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en-US" altLang="zh-CN" sz="3200">
                <a:solidFill>
                  <a:schemeClr val="bg1"/>
                </a:solidFill>
              </a:rPr>
              <a:t>Heap(</a:t>
            </a:r>
            <a:r>
              <a:rPr lang="zh-CN" altLang="en-US" sz="3200">
                <a:solidFill>
                  <a:schemeClr val="bg1"/>
                </a:solidFill>
              </a:rPr>
              <a:t>堆</a:t>
            </a:r>
            <a:r>
              <a:rPr lang="en-US" altLang="zh-CN" sz="3200">
                <a:solidFill>
                  <a:schemeClr val="bg1"/>
                </a:solidFill>
              </a:rPr>
              <a:t>): </a:t>
            </a:r>
            <a:r>
              <a:rPr lang="zh-CN" altLang="en-US" sz="3200">
                <a:solidFill>
                  <a:schemeClr val="bg1"/>
                </a:solidFill>
              </a:rPr>
              <a:t>存放对象信息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73585" y="9737090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虚拟机栈</a:t>
            </a:r>
            <a:r>
              <a:rPr lang="en-US" altLang="zh-CN" sz="3200">
                <a:solidFill>
                  <a:schemeClr val="bg1"/>
                </a:solidFill>
              </a:rPr>
              <a:t>: 方法执行的内存模型</a:t>
            </a:r>
            <a:r>
              <a:rPr lang="zh-CN" altLang="en-US" sz="3200">
                <a:solidFill>
                  <a:schemeClr val="bg1"/>
                </a:solidFill>
              </a:rPr>
              <a:t>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8984</Words>
  <Application>WPS 演示</Application>
  <PresentationFormat>自定义</PresentationFormat>
  <Paragraphs>409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6" baseType="lpstr">
      <vt:lpstr>Arial</vt:lpstr>
      <vt:lpstr>方正书宋_GBK</vt:lpstr>
      <vt:lpstr>Wingdings</vt:lpstr>
      <vt:lpstr>Arial</vt:lpstr>
      <vt:lpstr>Noto Sans S Chinese Black</vt:lpstr>
      <vt:lpstr>xiaowei</vt:lpstr>
      <vt:lpstr>Noto Sans S Chinese Regular</vt:lpstr>
      <vt:lpstr>Noto Nastaliq Urdu</vt:lpstr>
      <vt:lpstr>Wingdings</vt:lpstr>
      <vt:lpstr>儷黑 Pro</vt:lpstr>
      <vt:lpstr>宋体</vt:lpstr>
      <vt:lpstr>Noto Sans S Chinese Light</vt:lpstr>
      <vt:lpstr>苹方-简</vt:lpstr>
      <vt:lpstr>Calibri</vt:lpstr>
      <vt:lpstr>Helvetica Neue</vt:lpstr>
      <vt:lpstr>微软雅黑</vt:lpstr>
      <vt:lpstr>汉仪旗黑KW</vt:lpstr>
      <vt:lpstr>Arial Unicode MS</vt:lpstr>
      <vt:lpstr>汉仪书宋二KW</vt:lpstr>
      <vt:lpstr>宋体-简</vt:lpstr>
      <vt:lpstr>兰亭黑-繁</vt:lpstr>
      <vt:lpstr>冬青黑体简体中文</vt:lpstr>
      <vt:lpstr>蘋果儷細宋</vt:lpstr>
      <vt:lpstr>黑体-繁</vt:lpstr>
      <vt:lpstr>黑体-简</vt:lpstr>
      <vt:lpstr>標楷體</vt:lpstr>
      <vt:lpstr>Office Theme</vt:lpstr>
      <vt:lpstr>AndyHoo</vt:lpstr>
      <vt:lpstr>堆中的对象，对象头，monitor，synchronized</vt:lpstr>
      <vt:lpstr>类加载</vt:lpstr>
      <vt:lpstr>根类加载器 Bootstrap class loader    </vt:lpstr>
      <vt:lpstr>类加载过程:</vt:lpstr>
      <vt:lpstr>PowerPoint 演示文稿</vt:lpstr>
      <vt:lpstr>自定义类加载器</vt:lpstr>
      <vt:lpstr>03.</vt:lpstr>
      <vt:lpstr>OOM</vt:lpstr>
      <vt:lpstr>VM STACK</vt:lpstr>
      <vt:lpstr>10/8</vt:lpstr>
      <vt:lpstr>pageA guest with a web page version of the iPhone device</vt:lpstr>
      <vt:lpstr>+86%</vt:lpstr>
      <vt:lpstr>PART.THREE</vt:lpstr>
      <vt:lpstr>商务介绍</vt:lpstr>
      <vt:lpstr>PART.FOUR</vt:lpstr>
      <vt:lpstr>商务介绍</vt:lpstr>
      <vt:lpstr>+86%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edz</cp:lastModifiedBy>
  <cp:revision>32</cp:revision>
  <dcterms:created xsi:type="dcterms:W3CDTF">2019-07-05T13:03:34Z</dcterms:created>
  <dcterms:modified xsi:type="dcterms:W3CDTF">2019-07-05T13:03:34Z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